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334" r:id="rId4"/>
    <p:sldId id="349" r:id="rId5"/>
    <p:sldId id="271" r:id="rId6"/>
    <p:sldId id="335" r:id="rId7"/>
    <p:sldId id="352" r:id="rId8"/>
    <p:sldId id="351" r:id="rId9"/>
    <p:sldId id="350" r:id="rId10"/>
    <p:sldId id="336" r:id="rId11"/>
    <p:sldId id="277" r:id="rId12"/>
    <p:sldId id="333" r:id="rId13"/>
    <p:sldId id="272" r:id="rId14"/>
    <p:sldId id="313" r:id="rId15"/>
    <p:sldId id="314" r:id="rId16"/>
    <p:sldId id="267" r:id="rId17"/>
    <p:sldId id="317" r:id="rId18"/>
    <p:sldId id="320" r:id="rId19"/>
    <p:sldId id="348" r:id="rId20"/>
    <p:sldId id="326" r:id="rId21"/>
    <p:sldId id="332" r:id="rId22"/>
    <p:sldId id="263" r:id="rId23"/>
    <p:sldId id="260" r:id="rId24"/>
    <p:sldId id="301" r:id="rId25"/>
    <p:sldId id="343" r:id="rId26"/>
    <p:sldId id="324" r:id="rId27"/>
    <p:sldId id="346" r:id="rId28"/>
    <p:sldId id="323" r:id="rId29"/>
    <p:sldId id="322" r:id="rId30"/>
    <p:sldId id="265" r:id="rId31"/>
    <p:sldId id="325" r:id="rId32"/>
    <p:sldId id="264" r:id="rId33"/>
    <p:sldId id="319" r:id="rId34"/>
    <p:sldId id="283" r:id="rId35"/>
    <p:sldId id="329" r:id="rId36"/>
    <p:sldId id="327" r:id="rId37"/>
    <p:sldId id="344" r:id="rId38"/>
    <p:sldId id="309" r:id="rId39"/>
    <p:sldId id="270" r:id="rId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 Anderson" initials="JA" lastIdx="10" clrIdx="0">
    <p:extLst>
      <p:ext uri="{19B8F6BF-5375-455C-9EA6-DF929625EA0E}">
        <p15:presenceInfo xmlns:p15="http://schemas.microsoft.com/office/powerpoint/2012/main" userId="b61192dbb1118e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9595"/>
    <a:srgbClr val="E51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6" autoAdjust="0"/>
    <p:restoredTop sz="94690"/>
  </p:normalViewPr>
  <p:slideViewPr>
    <p:cSldViewPr snapToGrid="0" snapToObjects="1">
      <p:cViewPr varScale="1">
        <p:scale>
          <a:sx n="133" d="100"/>
          <a:sy n="133" d="100"/>
        </p:scale>
        <p:origin x="800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9T19:25:16.604" idx="10">
    <p:pos x="10" y="10"/>
    <p:text>Caution - if possibel use image that has Sadiq with the other signatories - have added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5CE62-EB44-DB48-8FC0-D50FF1C810D7}" type="datetimeFigureOut">
              <a:rPr lang="en-US" smtClean="0"/>
              <a:t>7/21/19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30DB4-8EE6-C341-8D6D-55308C1F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30DB4-8EE6-C341-8D6D-55308C1F17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68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Confirmed 2017 figures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30DB4-8EE6-C341-8D6D-55308C1F17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90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Of particular concern that large proportion of people with HIV are diagnosed late in London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However, London compares favourably with the rest of England (34% from 2014 to 2016, compared to 40% in England).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 London, heterosexuals were more likely to be diagnosed late (57% of males, 50% of females) than MSM (23%).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By ethnic group, black Africans were more likely to be diagnosed late than the white population (53% and 25% respectively).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Over half of people who inject drugs were diagnosed late (57%).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People who are diagnosed late have a ten-fold risk of mortality within one year of diagnosis compared to those diagnosed promptly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13F84-265C-489F-A1EB-0BE6B0A55F2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522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87C056C9-7BF2-264F-964B-FD7B1D99F0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E16B870-34BE-8B4B-99CE-236E31054711}" type="slidenum">
              <a:rPr lang="en-GB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23</a:t>
            </a:fld>
            <a:endParaRPr lang="en-GB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Rectangle 1">
            <a:extLst>
              <a:ext uri="{FF2B5EF4-FFF2-40B4-BE49-F238E27FC236}">
                <a16:creationId xmlns:a16="http://schemas.microsoft.com/office/drawing/2014/main" id="{5B51514C-A380-5A47-B3EF-A627637D61B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B5141848-A79A-9D4B-9BBE-8F00CB79AA3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366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AEF47DC-1AA8-CD4D-93E8-5E3CE328FB41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AEF47DC-1AA8-CD4D-93E8-5E3CE328FB41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AEF47DC-1AA8-CD4D-93E8-5E3CE328FB41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2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971" y="1071626"/>
            <a:ext cx="5046662" cy="485518"/>
          </a:xfr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150000"/>
              </a:lnSpc>
              <a:defRPr sz="2400" b="0" i="0" baseline="0">
                <a:latin typeface="Arial"/>
              </a:defRPr>
            </a:lvl1pPr>
          </a:lstStyle>
          <a:p>
            <a:r>
              <a:rPr lang="en-GB"/>
              <a:t>Presentation Title (32pt)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975" y="1649332"/>
            <a:ext cx="3823451" cy="787065"/>
          </a:xfrm>
        </p:spPr>
        <p:txBody>
          <a:bodyPr lIns="0" tIns="0" rIns="0" bIns="0">
            <a:normAutofit/>
          </a:bodyPr>
          <a:lstStyle>
            <a:lvl1pPr marL="0" marR="0" indent="0" algn="l" defTabSz="342859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50" baseline="0">
                <a:solidFill>
                  <a:schemeClr val="tx1"/>
                </a:solidFill>
                <a:latin typeface="Arial"/>
              </a:defRPr>
            </a:lvl1pPr>
            <a:lvl2pPr marL="342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Presentation Sub-title (18pt)</a:t>
            </a:r>
            <a:br>
              <a:rPr lang="en-GB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2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AEF47DC-1AA8-CD4D-93E8-5E3CE328FB41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AEF47DC-1AA8-CD4D-93E8-5E3CE328FB41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AEF47DC-1AA8-CD4D-93E8-5E3CE328FB41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AEF47DC-1AA8-CD4D-93E8-5E3CE328FB41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AEF47DC-1AA8-CD4D-93E8-5E3CE328FB41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AEF47DC-1AA8-CD4D-93E8-5E3CE328FB41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AEF47DC-1AA8-CD4D-93E8-5E3CE328FB41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457200" y="4706944"/>
            <a:ext cx="8229600" cy="0"/>
          </a:xfrm>
          <a:prstGeom prst="line">
            <a:avLst/>
          </a:prstGeom>
          <a:ln w="3175">
            <a:solidFill>
              <a:srgbClr val="95959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F3397F4-AE99-E743-ABF2-260A5D18450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2262718" y="4857913"/>
            <a:ext cx="4618564" cy="942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50999" y="868201"/>
            <a:ext cx="3014027" cy="1348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74" y="-1"/>
            <a:ext cx="4561050" cy="5143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AA23AC-9E0C-384A-80A2-9ADF3F29FA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20363" y="4275301"/>
            <a:ext cx="3876591" cy="5810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0A6CF-4A0E-B54B-A5BA-11F39E0CC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4514"/>
            <a:ext cx="8229600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While this represents a fall of 22% from 2016, more needs to be done to eliminate HIV in London and especially to reduce the numbers of late HIV diagnoses</a:t>
            </a:r>
          </a:p>
        </p:txBody>
      </p:sp>
    </p:spTree>
    <p:extLst>
      <p:ext uri="{BB962C8B-B14F-4D97-AF65-F5344CB8AC3E}">
        <p14:creationId xmlns:p14="http://schemas.microsoft.com/office/powerpoint/2010/main" val="1476585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13" y="645908"/>
            <a:ext cx="8604173" cy="403957"/>
          </a:xfrm>
        </p:spPr>
        <p:txBody>
          <a:bodyPr>
            <a:noAutofit/>
          </a:bodyPr>
          <a:lstStyle/>
          <a:p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Timely diagnosis of HIV remains a challenge for London</a:t>
            </a:r>
            <a:b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Figure 4: Percentage of new HIV diagnoses that were diagnosed late by probable exposure category (A) and ethnic group (B), London residents, aged 15 years and over, 2014-2016*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913" y="4126468"/>
            <a:ext cx="860417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Source: Public Health England, HIV and AIDS New Diagnosis Database, HIV &amp; AIDS Reporting System * Only includes new diagnoses for which CD4 count was reported within 91 days of diagnosis; late diagnosis defined as CD4 count &lt;350 cells/mm3. The underlying population will impact on the proportion diagnosed late, e.g. MSM are less likely to be diagnosed late.</a:t>
            </a:r>
          </a:p>
          <a:p>
            <a:r>
              <a:rPr lang="en-GB" sz="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en-GB" sz="750" dirty="0"/>
          </a:p>
        </p:txBody>
      </p:sp>
      <p:grpSp>
        <p:nvGrpSpPr>
          <p:cNvPr id="9" name="Group 8"/>
          <p:cNvGrpSpPr/>
          <p:nvPr/>
        </p:nvGrpSpPr>
        <p:grpSpPr>
          <a:xfrm>
            <a:off x="877818" y="2294101"/>
            <a:ext cx="798557" cy="1079322"/>
            <a:chOff x="1663038" y="1079322"/>
            <a:chExt cx="1064743" cy="1439096"/>
          </a:xfrm>
        </p:grpSpPr>
        <p:sp>
          <p:nvSpPr>
            <p:cNvPr id="10" name="Rounded Rectangle 9"/>
            <p:cNvSpPr/>
            <p:nvPr/>
          </p:nvSpPr>
          <p:spPr>
            <a:xfrm>
              <a:off x="1663038" y="1079322"/>
              <a:ext cx="1064743" cy="143909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655646"/>
                <a:satOff val="6635"/>
                <a:lumOff val="1438"/>
                <a:alphaOff val="0"/>
              </a:schemeClr>
            </a:fillRef>
            <a:effectRef idx="0">
              <a:schemeClr val="accent5">
                <a:hueOff val="-1655646"/>
                <a:satOff val="6635"/>
                <a:lumOff val="14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1715014" y="1131298"/>
              <a:ext cx="960791" cy="13351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005" tIns="40005" rIns="40005" bIns="40005" numCol="1" spcCol="1270" anchor="ctr" anchorCtr="0">
              <a:noAutofit/>
            </a:bodyPr>
            <a:lstStyle/>
            <a:p>
              <a:pPr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b="1" dirty="0">
                  <a:solidFill>
                    <a:schemeClr val="tx1"/>
                  </a:solidFill>
                </a:rPr>
                <a:t>HIV diagnosis</a:t>
              </a:r>
            </a:p>
          </p:txBody>
        </p:sp>
      </p:grp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36" y="1597446"/>
            <a:ext cx="2723200" cy="240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64" y="1597447"/>
            <a:ext cx="2723200" cy="2401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1508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A21C4AC-8435-412D-B68D-4909EBA6C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818" y="452387"/>
            <a:ext cx="5871411" cy="3863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229DEE-97E4-C549-A023-8B50DBA97311}"/>
              </a:ext>
            </a:extLst>
          </p:cNvPr>
          <p:cNvSpPr txBox="1"/>
          <p:nvPr/>
        </p:nvSpPr>
        <p:spPr>
          <a:xfrm>
            <a:off x="404261" y="1944303"/>
            <a:ext cx="180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143526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2C68-FAE6-DA4E-B555-E8D138C24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5397"/>
            <a:ext cx="8229600" cy="33944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GB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London has set the ambitious target of achieving zero new HIV infections, zero preventable deaths and zero HIV related stigma and discrimination – </a:t>
            </a:r>
          </a:p>
          <a:p>
            <a:pPr marL="0" indent="0" algn="ctr">
              <a:buNone/>
            </a:pP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aiming to wipe out AIDS by 2030</a:t>
            </a:r>
          </a:p>
        </p:txBody>
      </p:sp>
    </p:spTree>
    <p:extLst>
      <p:ext uri="{BB962C8B-B14F-4D97-AF65-F5344CB8AC3E}">
        <p14:creationId xmlns:p14="http://schemas.microsoft.com/office/powerpoint/2010/main" val="2522133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EF39-0F06-624C-BFD6-7B2A6E36C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2972F-F79B-AE41-9FE5-F6788BE12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Best practices and challenges in relation to HIV testing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Same-day ART initiation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Stigma elimination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Engagement/retention in care</a:t>
            </a:r>
          </a:p>
          <a:p>
            <a:pPr marL="0" indent="0">
              <a:buNone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Differentiated service delivery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21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EF39-0F06-624C-BFD6-7B2A6E36C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2972F-F79B-AE41-9FE5-F6788BE12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Best practices and challenges in relation to HIV testing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Same-day ART initiation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Stigma elimination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Engagement/retention in care</a:t>
            </a:r>
          </a:p>
          <a:p>
            <a:pPr marL="0" indent="0">
              <a:buNone/>
            </a:pPr>
            <a:endParaRPr lang="en-GB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Differentiated service delivery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DC6CF-0742-114C-952D-455ED78DD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10956">
            <a:off x="2679451" y="943921"/>
            <a:ext cx="3826816" cy="318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66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084DB-A1FF-694B-B6DF-F8BB0AA6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HIV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FCF89-5EFE-6649-A47F-AFA70B0A7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What are the challenges when already at (or above) 95-95-95?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Is opt out testing cost effective, or should we change strategy?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As the undiagnosed prevalence falls, so may the positive predictive value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results in larger numbers needed to test to find an infection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and an increase in false positivity….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Opportunity for prevention work with the increasing proportion who test HIV negative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who/where/how?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CB496B-C5E0-774E-AD67-5B8573BF3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21" y="64283"/>
            <a:ext cx="1504156" cy="125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42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ADC7-5BA2-FD42-9F50-4DEDF303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HIV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BB124-DCCD-5B4A-9F63-EE0EF4FD8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Remaining 5% may include many different people and groups: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BAME MSM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Diverse migrants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Trans and gender diverse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Heterosexual</a:t>
            </a:r>
          </a:p>
          <a:p>
            <a:pPr lvl="1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Beware of majority signaling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need awareness of limitations of current approaches and testing modalities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254CA-FC3E-644C-BEB9-5DB2B1C35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21" y="64283"/>
            <a:ext cx="1504156" cy="125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49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5216-1BBA-AF48-90B6-EACEA6CB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Self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8BF0B-FD9D-9943-9B84-693805C16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Costs THT about 6 times as much to get an HIV self-test order from a Black African compared to an MSM*</a:t>
            </a:r>
          </a:p>
          <a:p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Specific to the approach</a:t>
            </a:r>
          </a:p>
          <a:p>
            <a:pPr lvl="1"/>
            <a:r>
              <a:rPr lang="en-GB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paid adverts on billboards, buses, telephone boxes etc and social media marketing</a:t>
            </a:r>
          </a:p>
          <a:p>
            <a:endParaRPr lang="en-GB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Cost has been been reduced by better targeting </a:t>
            </a:r>
          </a:p>
          <a:p>
            <a:pPr lvl="1"/>
            <a:r>
              <a:rPr lang="en-GB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eg</a:t>
            </a:r>
            <a:r>
              <a:rPr lang="en-GB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Black African press</a:t>
            </a:r>
            <a:endParaRPr lang="en-GB" sz="16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A6F8E-4144-E644-855E-A654D1C6DA06}"/>
              </a:ext>
            </a:extLst>
          </p:cNvPr>
          <p:cNvSpPr txBox="1"/>
          <p:nvPr/>
        </p:nvSpPr>
        <p:spPr>
          <a:xfrm>
            <a:off x="3084897" y="4286846"/>
            <a:ext cx="5601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*Personal communication, Dr Michael Brady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D9895-7923-3946-A332-0DECE44DA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79" y="84524"/>
            <a:ext cx="901299" cy="94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49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ADC7-5BA2-FD42-9F50-4DEDF303D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Me. Him.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BB124-DCCD-5B4A-9F63-EE0EF4FD8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GMFA is a UK gay men’s health charity 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“Me. Him. Us.” campaign is directed at gay black men in particular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GMFA’s campaign is one of the few public health campaigns directed at the queer BAME community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Sets out to change perceptions of BAME gay couples (and reduce stigma)</a:t>
            </a:r>
            <a:br>
              <a:rPr lang="en-GB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9AE4F97-6219-A84F-8401-297A81ED5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949" y="0"/>
            <a:ext cx="1549265" cy="154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9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518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33986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100" dirty="0">
                <a:solidFill>
                  <a:schemeClr val="bg1"/>
                </a:solidFill>
                <a:latin typeface="Arial Narrow"/>
                <a:cs typeface="Arial Narrow"/>
              </a:rPr>
              <a:t>London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6830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100" dirty="0">
                <a:solidFill>
                  <a:schemeClr val="bg1"/>
                </a:solidFill>
                <a:latin typeface="Arial Narrow"/>
                <a:cs typeface="Arial Narrow"/>
              </a:rPr>
              <a:t>Tristan J Barber</a:t>
            </a:r>
          </a:p>
          <a:p>
            <a:pPr algn="ctr"/>
            <a:r>
              <a:rPr lang="en-US" sz="1600" i="1" spc="100" dirty="0">
                <a:solidFill>
                  <a:schemeClr val="bg1"/>
                </a:solidFill>
                <a:latin typeface="Arial Narrow"/>
                <a:cs typeface="Arial Narrow"/>
              </a:rPr>
              <a:t>Royal Free Hospital, London UK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350999" y="868201"/>
            <a:ext cx="3014027" cy="1348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20363" y="4275301"/>
            <a:ext cx="3876591" cy="58101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me him us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098" y="713018"/>
            <a:ext cx="2952587" cy="366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me him us 4"/>
          <p:cNvSpPr>
            <a:spLocks noChangeAspect="1" noChangeArrowheads="1"/>
          </p:cNvSpPr>
          <p:nvPr/>
        </p:nvSpPr>
        <p:spPr bwMode="auto">
          <a:xfrm>
            <a:off x="307975" y="79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23" y="717838"/>
            <a:ext cx="2952587" cy="366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610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ky&#10;&#10;Description automatically generated">
            <a:extLst>
              <a:ext uri="{FF2B5EF4-FFF2-40B4-BE49-F238E27FC236}">
                <a16:creationId xmlns:a16="http://schemas.microsoft.com/office/drawing/2014/main" id="{074ABD55-F5B8-4517-917A-A9C35BC06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012" y="691951"/>
            <a:ext cx="4719034" cy="3394075"/>
          </a:xfr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11D0046-E490-4C05-87A4-2F8A295EE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662" y="205979"/>
            <a:ext cx="3636226" cy="43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15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8EF1-985D-564C-B75F-5976C1E8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ame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-Day ART initiation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BD1DF-263A-914E-B13D-86BA6F850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Successes in some populations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especially with patient satisfaction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But what is true impact on transmission?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you have to be diagnosed to get early treatment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Since removing CD4 criteria we have all reduced time from diagnosis to treatment</a:t>
            </a:r>
          </a:p>
        </p:txBody>
      </p:sp>
    </p:spTree>
    <p:extLst>
      <p:ext uri="{BB962C8B-B14F-4D97-AF65-F5344CB8AC3E}">
        <p14:creationId xmlns:p14="http://schemas.microsoft.com/office/powerpoint/2010/main" val="794703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5A289E34-C7AE-214C-B55C-05ED70519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56" y="1381136"/>
            <a:ext cx="5600700" cy="3145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2">
            <a:extLst>
              <a:ext uri="{FF2B5EF4-FFF2-40B4-BE49-F238E27FC236}">
                <a16:creationId xmlns:a16="http://schemas.microsoft.com/office/drawing/2014/main" id="{A64CA638-F160-F347-A3F9-42283B071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119" y="195262"/>
            <a:ext cx="5715000" cy="84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27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New HIV diagnoses at </a:t>
            </a:r>
          </a:p>
          <a:p>
            <a:pPr algn="ctr" eaLnBrk="1" hangingPunct="1">
              <a:buClrTx/>
              <a:buFontTx/>
              <a:buNone/>
            </a:pPr>
            <a:r>
              <a:rPr lang="en-US" altLang="en-US" sz="27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56 Dean Street: 2015-2017</a:t>
            </a:r>
          </a:p>
        </p:txBody>
      </p:sp>
      <p:sp>
        <p:nvSpPr>
          <p:cNvPr id="9220" name="Text Box 3">
            <a:extLst>
              <a:ext uri="{FF2B5EF4-FFF2-40B4-BE49-F238E27FC236}">
                <a16:creationId xmlns:a16="http://schemas.microsoft.com/office/drawing/2014/main" id="{E6735F72-7F0E-BA4A-99D3-D643378A8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89" y="4398991"/>
            <a:ext cx="5994797" cy="25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Personal communication: Dr Alan </a:t>
            </a:r>
            <a:r>
              <a:rPr lang="en-US" altLang="en-US" sz="1200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McOwan</a:t>
            </a:r>
            <a:r>
              <a:rPr lang="en-US" altLang="en-US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Clinical Lead, 56 Dean Street</a:t>
            </a:r>
          </a:p>
        </p:txBody>
      </p:sp>
      <p:pic>
        <p:nvPicPr>
          <p:cNvPr id="9221" name="Picture 4">
            <a:extLst>
              <a:ext uri="{FF2B5EF4-FFF2-40B4-BE49-F238E27FC236}">
                <a16:creationId xmlns:a16="http://schemas.microsoft.com/office/drawing/2014/main" id="{002D2B8C-5387-BB4A-A50E-12A3A8C9C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7" y="86926"/>
            <a:ext cx="977504" cy="91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842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0E193-14AB-B04D-8A30-39CEF22A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56 Dean Street -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110B4-D110-3F43-839C-864FEDED7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>
                <a:latin typeface="Calibri Light" panose="020F0302020204030204" pitchFamily="34" charset="0"/>
              </a:rPr>
              <a:t>Rapid ART initiation deliverable</a:t>
            </a:r>
          </a:p>
          <a:p>
            <a:pPr lvl="1"/>
            <a:r>
              <a:rPr lang="en-GB" dirty="0">
                <a:latin typeface="Calibri Light" panose="020F0302020204030204" pitchFamily="34" charset="0"/>
              </a:rPr>
              <a:t>26% attended within 48h</a:t>
            </a:r>
          </a:p>
          <a:p>
            <a:pPr lvl="1"/>
            <a:r>
              <a:rPr lang="en-GB" dirty="0">
                <a:latin typeface="Calibri Light" panose="020F0302020204030204" pitchFamily="34" charset="0"/>
              </a:rPr>
              <a:t>Quicker ART initiation</a:t>
            </a:r>
          </a:p>
          <a:p>
            <a:pPr lvl="1"/>
            <a:r>
              <a:rPr lang="en-GB" dirty="0">
                <a:latin typeface="Calibri Light" panose="020F0302020204030204" pitchFamily="34" charset="0"/>
              </a:rPr>
              <a:t>Patients are able to decline Rapid ART</a:t>
            </a:r>
          </a:p>
          <a:p>
            <a:endParaRPr lang="en-GB" dirty="0">
              <a:latin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</a:rPr>
              <a:t>50% primary HIV infection</a:t>
            </a:r>
          </a:p>
          <a:p>
            <a:r>
              <a:rPr lang="en-GB" dirty="0">
                <a:latin typeface="Calibri Light" panose="020F0302020204030204" pitchFamily="34" charset="0"/>
              </a:rPr>
              <a:t>Well informed MSM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61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0E193-14AB-B04D-8A30-39CEF22A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56 Dean Street -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110B4-D110-3F43-839C-864FEDED7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Rapid ART initiation deliverable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26% attended within 48h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Quicker ART initiation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Patients are able to decline Rapid ART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50% primary HIV infection</a:t>
            </a:r>
          </a:p>
          <a:p>
            <a:r>
              <a:rPr lang="en-GB" dirty="0">
                <a:latin typeface="Calibri Light" panose="020F0302020204030204" pitchFamily="34" charset="0"/>
              </a:rPr>
              <a:t>Well informed MSM</a:t>
            </a:r>
            <a:endParaRPr lang="en-GB" dirty="0"/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EBA803-153A-894E-BA06-646789FE51E6}"/>
              </a:ext>
            </a:extLst>
          </p:cNvPr>
          <p:cNvSpPr/>
          <p:nvPr/>
        </p:nvSpPr>
        <p:spPr>
          <a:xfrm>
            <a:off x="297455" y="3874295"/>
            <a:ext cx="4274545" cy="857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91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ign with black text&#10;&#10;Description automatically generated">
            <a:extLst>
              <a:ext uri="{FF2B5EF4-FFF2-40B4-BE49-F238E27FC236}">
                <a16:creationId xmlns:a16="http://schemas.microsoft.com/office/drawing/2014/main" id="{17EDFF3D-5DC8-B648-9DD2-3A24DB0AF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0444">
            <a:off x="1530312" y="1226196"/>
            <a:ext cx="621273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28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3D7BF-F515-8247-BDCC-FB88BFD3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YouGov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9B85A-454C-E14D-8665-A90DECE36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2,022 participants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86% heterosexual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9% identified as gay/bisexual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3771BB-B030-B34B-94EB-A857B069D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79" y="84524"/>
            <a:ext cx="901299" cy="942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7526BB-ADA8-6F40-99C9-7306E5C5E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499" y="463154"/>
            <a:ext cx="10477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71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tree&#10;&#10;Description automatically generated">
            <a:extLst>
              <a:ext uri="{FF2B5EF4-FFF2-40B4-BE49-F238E27FC236}">
                <a16:creationId xmlns:a16="http://schemas.microsoft.com/office/drawing/2014/main" id="{93FFD38E-DC06-6D47-A8F0-730D8AAEC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84" y="1222408"/>
            <a:ext cx="6499836" cy="3370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6619AD-FE64-1448-9FF6-C218A6C43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79" y="84524"/>
            <a:ext cx="901299" cy="942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B84D09-F621-BF45-905C-833F8C6D0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499" y="463154"/>
            <a:ext cx="10477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61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B841E9-C222-684A-8AC7-91D4F0DA3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783" y="1227771"/>
            <a:ext cx="7092907" cy="33286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3B9F80-0129-B14E-9825-B50787B11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79" y="84524"/>
            <a:ext cx="901299" cy="942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AAB2C0-AF1B-0149-8332-323B4D3A8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499" y="463154"/>
            <a:ext cx="10477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8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3E76B-303F-2547-AA61-8863238D7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ABF56-4D9B-A14A-A48E-1C3CAF846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The UK was one of the first countries to exceed UNAIDS 90-90-90 target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Estimated 102,000 people were living with HIV in the UK in 2017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New HIV diagnoses have continued to decline:</a:t>
            </a:r>
          </a:p>
          <a:p>
            <a:pPr lvl="1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2016:  5280</a:t>
            </a:r>
          </a:p>
          <a:p>
            <a:pPr lvl="1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2017:  4363 (down 17%)</a:t>
            </a:r>
          </a:p>
        </p:txBody>
      </p:sp>
      <p:pic>
        <p:nvPicPr>
          <p:cNvPr id="5" name="Picture 4" descr="A picture containing headdress, helmet, clothing, outdoor&#10;&#10;Description automatically generated">
            <a:extLst>
              <a:ext uri="{FF2B5EF4-FFF2-40B4-BE49-F238E27FC236}">
                <a16:creationId xmlns:a16="http://schemas.microsoft.com/office/drawing/2014/main" id="{4F30362A-6C05-BD49-9EC2-0C27FC5359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94686" y="67614"/>
            <a:ext cx="2050181" cy="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68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5E12-694E-B347-8DBB-EE60C523E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Stigma Elimination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92130-B80A-6D49-B455-1049F82A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The most difficult?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Media campaigns 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expensive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Reverse ‘don’t die of ignorance’ campaign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on every TV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 every letterbox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65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940EBC10-F41D-7140-BC72-F45272BD0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39" y="340833"/>
            <a:ext cx="8064347" cy="403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60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D1CF5-0DBA-3E48-AE86-88ECEE188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Engagement and Retention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1FA6C-CFA4-1C46-9370-FA792628B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Focus on key populations</a:t>
            </a:r>
          </a:p>
          <a:p>
            <a:pPr lvl="1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Migrants</a:t>
            </a:r>
          </a:p>
          <a:p>
            <a:pPr lvl="1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Homeless</a:t>
            </a:r>
          </a:p>
          <a:p>
            <a:pPr lvl="1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Drug and alcohol users</a:t>
            </a:r>
          </a:p>
          <a:p>
            <a:pPr lvl="1"/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Mental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142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5216-1BBA-AF48-90B6-EACEA6CB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Differentiated Service Delivery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8BF0B-FD9D-9943-9B84-693805C16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394472"/>
          </a:xfrm>
        </p:spPr>
        <p:txBody>
          <a:bodyPr>
            <a:noAutofit/>
          </a:bodyPr>
          <a:lstStyle/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New models of care</a:t>
            </a: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Key population/community led</a:t>
            </a: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Coproducing, designing, and delivering services</a:t>
            </a: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Targeted marketing</a:t>
            </a: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Multi agency working</a:t>
            </a:r>
          </a:p>
          <a:p>
            <a:pPr lvl="1"/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not purely clinical solutions</a:t>
            </a:r>
          </a:p>
          <a:p>
            <a:pPr lvl="1"/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utilise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community based </a:t>
            </a:r>
            <a:r>
              <a:rPr lang="en-US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organisations</a:t>
            </a:r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</a:p>
          <a:p>
            <a:pPr lvl="1"/>
            <a:r>
              <a:rPr lang="en-US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…and not necessarily just those in HIV arena</a:t>
            </a:r>
          </a:p>
          <a:p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874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2CA106-B36D-F748-B566-6C7B6F3442B5}"/>
              </a:ext>
            </a:extLst>
          </p:cNvPr>
          <p:cNvSpPr txBox="1">
            <a:spLocks/>
          </p:cNvSpPr>
          <p:nvPr/>
        </p:nvSpPr>
        <p:spPr>
          <a:xfrm>
            <a:off x="457200" y="583206"/>
            <a:ext cx="8229600" cy="3394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342859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50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342859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718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576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436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295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153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012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2871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Systems Leadership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Advocacy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Collaborative Delivery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Communication and Engagement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523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7EED-A3F7-064A-A528-3DE58E181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London</a:t>
            </a:r>
            <a:endParaRPr lang="en-US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E8F1C-6519-FD49-9BAC-773E02793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HIV system in London in complex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FTCI is the only place where the whole pathway comes together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London FTCI ambitions which go way beyond sustained </a:t>
            </a:r>
            <a:r>
              <a:rPr lang="en-GB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virological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 suppression</a:t>
            </a:r>
          </a:p>
          <a:p>
            <a:pPr marL="457200" lvl="1" indent="0">
              <a:buNone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Tremendous expertise of the voluntary sector in London</a:t>
            </a:r>
          </a:p>
          <a:p>
            <a:pPr lvl="1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activism is a driver of change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66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London - Key Focus Areas</a:t>
            </a: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527966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Reducing stigma </a:t>
            </a:r>
          </a:p>
          <a:p>
            <a:pPr lvl="1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in the NHS and other government services</a:t>
            </a:r>
          </a:p>
          <a:p>
            <a:pPr lvl="1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tackling stigma amongst the general public </a:t>
            </a:r>
          </a:p>
          <a:p>
            <a:endParaRPr lang="en-US" sz="3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Finding new ways to work, and to work together, to make further strides in improving the 90-90-90 targets</a:t>
            </a:r>
          </a:p>
          <a:p>
            <a:pPr lvl="1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as well as the ‘4</a:t>
            </a:r>
            <a:r>
              <a:rPr lang="en-US" sz="260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 90’ – Living Well with HIV (QoL</a:t>
            </a:r>
            <a: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53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5AE99-91CA-F74E-AD76-33B8B228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456F8-AD84-E742-AADF-C86EB20E5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London has the tools to reduce incidence of HIV and support people to live well for longer with HIV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Different populations have different needs - different approaches</a:t>
            </a:r>
          </a:p>
          <a:p>
            <a:pPr marL="0" indent="0">
              <a:buNone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As incidence decreases overall, hidden/ lost voices more important than ever</a:t>
            </a:r>
          </a:p>
          <a:p>
            <a:pPr marL="0" indent="0">
              <a:buNone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Stigma remains a challenge across the whole pathway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Opportunity to build on our assets and understand where we can do things differently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702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440B7-E9E2-0F45-8824-F390F8286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F1DDA-EE25-0448-85F5-30B29B45B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Jane Anderson</a:t>
            </a:r>
          </a:p>
          <a:p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Mike Brady</a:t>
            </a:r>
          </a:p>
          <a:p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Jess Drummond</a:t>
            </a:r>
          </a:p>
          <a:p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Ros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Louth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Phil Samba</a:t>
            </a:r>
          </a:p>
          <a:p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Paul Steinberg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12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CDD3B8-2571-C947-879A-B97D6379F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552450"/>
            <a:ext cx="8077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67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BD709E7-89CB-6141-824E-D63E44D78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580" y="173256"/>
            <a:ext cx="5614840" cy="44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16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30A709E-C808-9B44-B268-50A0FE4F8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565" y="301059"/>
            <a:ext cx="5322770" cy="414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3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6CF40-8B87-754C-9954-34E710FC4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32143"/>
            <a:ext cx="8229600" cy="3394472"/>
          </a:xfrm>
        </p:spPr>
        <p:txBody>
          <a:bodyPr/>
          <a:lstStyle/>
          <a:p>
            <a:pPr marL="0" indent="0" algn="ctr">
              <a:buNone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buNone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n-GB" sz="66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95-98-97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179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68B65-099C-2B47-9E81-C0CAF06FE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London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0A6CF-4A0E-B54B-A5BA-11F39E0CC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HIV remains an important problem in London, with the infection impacting on Londoners more than any other part of the UK</a:t>
            </a:r>
          </a:p>
          <a:p>
            <a:pPr marL="0" indent="0">
              <a:buNone/>
            </a:pPr>
            <a:endParaRPr lang="en-GB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In 2017, an estimated 38,600 people were living with HIV in London (diagnosed and undiagnosed)</a:t>
            </a:r>
          </a:p>
        </p:txBody>
      </p:sp>
      <p:pic>
        <p:nvPicPr>
          <p:cNvPr id="5" name="Picture 4" descr="A large clock tower towering over a city&#10;&#10;Description automatically generated">
            <a:extLst>
              <a:ext uri="{FF2B5EF4-FFF2-40B4-BE49-F238E27FC236}">
                <a16:creationId xmlns:a16="http://schemas.microsoft.com/office/drawing/2014/main" id="{460FF304-41C1-C34C-BAE2-6552356942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3184" y="73786"/>
            <a:ext cx="3018621" cy="98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79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68B65-099C-2B47-9E81-C0CAF06FE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London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0A6CF-4A0E-B54B-A5BA-11F39E0CC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HIV remains an important problem in London, with the infection impacting on Londoners more than any other part of the UK</a:t>
            </a:r>
          </a:p>
          <a:p>
            <a:pPr marL="0" indent="0">
              <a:buNone/>
            </a:pPr>
            <a:endParaRPr lang="en-GB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In 2017, an estimated 38,600 people were living with HIV in London (diagnosed and undiagnosed)</a:t>
            </a:r>
          </a:p>
          <a:p>
            <a:endParaRPr lang="en-GB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2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5% (2,000) unaware of their infection</a:t>
            </a:r>
          </a:p>
        </p:txBody>
      </p:sp>
      <p:pic>
        <p:nvPicPr>
          <p:cNvPr id="5" name="Picture 4" descr="A large clock tower towering over a city&#10;&#10;Description automatically generated">
            <a:extLst>
              <a:ext uri="{FF2B5EF4-FFF2-40B4-BE49-F238E27FC236}">
                <a16:creationId xmlns:a16="http://schemas.microsoft.com/office/drawing/2014/main" id="{460FF304-41C1-C34C-BAE2-6552356942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3184" y="73786"/>
            <a:ext cx="3018621" cy="98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05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68B65-099C-2B47-9E81-C0CAF06FE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London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0A6CF-4A0E-B54B-A5BA-11F39E0CC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HIV remains an important problem in London, with the infection impacting on Londoners more than any other part of the UK</a:t>
            </a:r>
          </a:p>
          <a:p>
            <a:pPr marL="0" indent="0">
              <a:buNone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In 2017, an estimated 38,600 people were living with HIV in London (diagnosed and undiagnosed)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5% (2,000) unaware of their infection</a:t>
            </a:r>
          </a:p>
          <a:p>
            <a:endParaRPr lang="en-GB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An estimated 1,549 Londoners were newly diagnosed with HIV in 2017, accounting for 39% of new diagnoses in England</a:t>
            </a:r>
            <a:endParaRPr lang="en-GB" b="1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 descr="A large clock tower towering over a city&#10;&#10;Description automatically generated">
            <a:extLst>
              <a:ext uri="{FF2B5EF4-FFF2-40B4-BE49-F238E27FC236}">
                <a16:creationId xmlns:a16="http://schemas.microsoft.com/office/drawing/2014/main" id="{460FF304-41C1-C34C-BAE2-6552356942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93184" y="73786"/>
            <a:ext cx="3018621" cy="98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40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</TotalTime>
  <Words>1146</Words>
  <Application>Microsoft Macintosh PowerPoint</Application>
  <PresentationFormat>On-screen Show (16:9)</PresentationFormat>
  <Paragraphs>216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Arial Narrow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Background</vt:lpstr>
      <vt:lpstr>PowerPoint Presentation</vt:lpstr>
      <vt:lpstr>PowerPoint Presentation</vt:lpstr>
      <vt:lpstr>PowerPoint Presentation</vt:lpstr>
      <vt:lpstr>London</vt:lpstr>
      <vt:lpstr>London</vt:lpstr>
      <vt:lpstr>London</vt:lpstr>
      <vt:lpstr>PowerPoint Presentation</vt:lpstr>
      <vt:lpstr>Timely diagnosis of HIV remains a challenge for London   Figure 4: Percentage of new HIV diagnoses that were diagnosed late by probable exposure category (A) and ethnic group (B), London residents, aged 15 years and over, 2014-2016*</vt:lpstr>
      <vt:lpstr>PowerPoint Presentation</vt:lpstr>
      <vt:lpstr>PowerPoint Presentation</vt:lpstr>
      <vt:lpstr>Topics</vt:lpstr>
      <vt:lpstr>Topics</vt:lpstr>
      <vt:lpstr>HIV Testing</vt:lpstr>
      <vt:lpstr>HIV Testing</vt:lpstr>
      <vt:lpstr>Self Testing</vt:lpstr>
      <vt:lpstr>Me. Him. Us</vt:lpstr>
      <vt:lpstr>PowerPoint Presentation</vt:lpstr>
      <vt:lpstr>PowerPoint Presentation</vt:lpstr>
      <vt:lpstr>Same-Day ART initiation</vt:lpstr>
      <vt:lpstr>PowerPoint Presentation</vt:lpstr>
      <vt:lpstr>56 Dean Street - Summary</vt:lpstr>
      <vt:lpstr>56 Dean Street - Summary</vt:lpstr>
      <vt:lpstr>PowerPoint Presentation</vt:lpstr>
      <vt:lpstr>YouGov Survey</vt:lpstr>
      <vt:lpstr>PowerPoint Presentation</vt:lpstr>
      <vt:lpstr>PowerPoint Presentation</vt:lpstr>
      <vt:lpstr>Stigma Elimination</vt:lpstr>
      <vt:lpstr>PowerPoint Presentation</vt:lpstr>
      <vt:lpstr>Engagement and Retention</vt:lpstr>
      <vt:lpstr>Differentiated Service Delivery</vt:lpstr>
      <vt:lpstr>PowerPoint Presentation</vt:lpstr>
      <vt:lpstr>London</vt:lpstr>
      <vt:lpstr>London - Key Focus Areas</vt:lpstr>
      <vt:lpstr>Summary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Dominic Vecchiollo</dc:creator>
  <cp:lastModifiedBy>Tristan Barber</cp:lastModifiedBy>
  <cp:revision>161</cp:revision>
  <dcterms:created xsi:type="dcterms:W3CDTF">2018-07-02T00:55:52Z</dcterms:created>
  <dcterms:modified xsi:type="dcterms:W3CDTF">2019-07-21T13:04:32Z</dcterms:modified>
</cp:coreProperties>
</file>